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5" r:id="rId1"/>
  </p:sldMasterIdLst>
  <p:sldIdLst>
    <p:sldId id="259" r:id="rId2"/>
    <p:sldId id="280" r:id="rId3"/>
    <p:sldId id="258" r:id="rId4"/>
    <p:sldId id="261" r:id="rId5"/>
    <p:sldId id="274" r:id="rId6"/>
    <p:sldId id="262" r:id="rId7"/>
    <p:sldId id="263" r:id="rId8"/>
    <p:sldId id="275" r:id="rId9"/>
    <p:sldId id="260" r:id="rId10"/>
    <p:sldId id="264" r:id="rId11"/>
    <p:sldId id="265" r:id="rId12"/>
    <p:sldId id="276" r:id="rId13"/>
    <p:sldId id="272" r:id="rId14"/>
    <p:sldId id="266" r:id="rId15"/>
    <p:sldId id="267" r:id="rId16"/>
    <p:sldId id="268" r:id="rId17"/>
    <p:sldId id="269" r:id="rId18"/>
    <p:sldId id="270" r:id="rId19"/>
    <p:sldId id="278" r:id="rId20"/>
    <p:sldId id="279" r:id="rId21"/>
    <p:sldId id="271" r:id="rId22"/>
    <p:sldId id="277" r:id="rId23"/>
    <p:sldId id="27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Snouffer" initials="JS" lastIdx="1" clrIdx="0">
    <p:extLst>
      <p:ext uri="{19B8F6BF-5375-455C-9EA6-DF929625EA0E}">
        <p15:presenceInfo xmlns:p15="http://schemas.microsoft.com/office/powerpoint/2012/main" userId="9551ca75958c5f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3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49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6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67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74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0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4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78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1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1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14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82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6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34ECEC0-9BDC-4AAE-BE5F-A3D4314A9773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D83144E-C321-40D7-BD17-A16E71C9E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6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  <p:sldLayoutId id="2147484221" r:id="rId16"/>
    <p:sldLayoutId id="21474842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arinecadastre.gov/ai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E34-9BFC-4562-BD14-838F36AF2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SHIPS RUN AGROUND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2DF17-FEB3-4B35-80CB-DA1A0C61F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Jason </a:t>
            </a:r>
            <a:r>
              <a:rPr lang="en-US" dirty="0" err="1" smtClean="0"/>
              <a:t>Snouffer</a:t>
            </a:r>
            <a:endParaRPr lang="en-US" dirty="0" smtClean="0"/>
          </a:p>
          <a:p>
            <a:r>
              <a:rPr lang="en-US" dirty="0" smtClean="0"/>
              <a:t>Jonathan </a:t>
            </a:r>
            <a:r>
              <a:rPr lang="en-US" dirty="0" err="1" smtClean="0"/>
              <a:t>Vedro</a:t>
            </a:r>
            <a:endParaRPr lang="en-US" dirty="0" smtClean="0"/>
          </a:p>
          <a:p>
            <a:r>
              <a:rPr lang="en-US" dirty="0" smtClean="0"/>
              <a:t>Ron Neely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70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Summer 2016: “LADY HELEN”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C8ED4E-62E5-499C-A6E7-CD5C2F72B0B1}"/>
              </a:ext>
            </a:extLst>
          </p:cNvPr>
          <p:cNvGrpSpPr/>
          <p:nvPr/>
        </p:nvGrpSpPr>
        <p:grpSpPr>
          <a:xfrm>
            <a:off x="2276273" y="970450"/>
            <a:ext cx="7639454" cy="5725994"/>
            <a:chOff x="1984444" y="970450"/>
            <a:chExt cx="7639454" cy="57259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CB0D9C-41B0-4B79-8E18-688743310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346" t="2450" r="627"/>
            <a:stretch/>
          </p:blipFill>
          <p:spPr>
            <a:xfrm>
              <a:off x="1984444" y="970450"/>
              <a:ext cx="7639454" cy="572599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4DC5AD-81A8-4BB4-B47E-DAA7348D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8314" y="5928401"/>
              <a:ext cx="1524213" cy="55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56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# OF Aground INCIDENTS per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30369-E9EE-4867-876B-6B91552A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91" y="970450"/>
            <a:ext cx="10669817" cy="57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3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Aground cases per ship type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74359F-113E-4B70-B35F-C667975B0C04}"/>
              </a:ext>
            </a:extLst>
          </p:cNvPr>
          <p:cNvSpPr/>
          <p:nvPr/>
        </p:nvSpPr>
        <p:spPr>
          <a:xfrm>
            <a:off x="4933026" y="2854352"/>
            <a:ext cx="2153740" cy="1149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MOVING SHIPS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22334D-A084-4BD9-98B3-9002F49F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47" y="4846183"/>
            <a:ext cx="1409897" cy="1695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E484C-BFC6-42A2-9AA5-A30D6C41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17" y="5420757"/>
            <a:ext cx="1333686" cy="93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6BAEC-6AFC-4F00-A696-34F1F46F9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143" y="5420757"/>
            <a:ext cx="1333686" cy="933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F14A79-466D-4DB6-B39E-D060384F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00" y="1517978"/>
            <a:ext cx="4457576" cy="3822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E97FF-F8C3-422D-9966-7A9BF5851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987" y="1391230"/>
            <a:ext cx="4567381" cy="388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1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HEAT MAP OF AGROUND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958-B10B-4046-943F-D9B74A82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4" y="997050"/>
            <a:ext cx="4208512" cy="5532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6CAC9-0876-4D8E-A52F-5D75757D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575" y="1054338"/>
            <a:ext cx="3755306" cy="54179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06193C2-5A2E-4528-AC57-643CD5A81C63}"/>
              </a:ext>
            </a:extLst>
          </p:cNvPr>
          <p:cNvSpPr/>
          <p:nvPr/>
        </p:nvSpPr>
        <p:spPr>
          <a:xfrm>
            <a:off x="5166770" y="2854354"/>
            <a:ext cx="2153740" cy="1149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MOVING SHIPS</a:t>
            </a:r>
          </a:p>
        </p:txBody>
      </p:sp>
    </p:spTree>
    <p:extLst>
      <p:ext uri="{BB962C8B-B14F-4D97-AF65-F5344CB8AC3E}">
        <p14:creationId xmlns:p14="http://schemas.microsoft.com/office/powerpoint/2010/main" val="425955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4E34-9BFC-4562-BD14-838F36AF2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SHIP EMERGENCIES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2DF17-FEB3-4B35-80CB-DA1A0C61F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3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# OF EMERGENCY messages per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C848-3C58-4B03-A118-5D3F3476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0" y="888867"/>
            <a:ext cx="10814180" cy="57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2 ships caused SPRING 2009 spike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C5EF6-3AE2-4BD8-9107-96C95D20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970450"/>
            <a:ext cx="8101238" cy="5355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153A3-C22A-4C85-BD01-23E8964DF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9" t="24528" r="24450" b="24192"/>
          <a:stretch/>
        </p:blipFill>
        <p:spPr>
          <a:xfrm>
            <a:off x="8783273" y="1761687"/>
            <a:ext cx="3187817" cy="3204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71902-D4C3-499B-9A53-4EF2DEB66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451" y="5258373"/>
            <a:ext cx="1333686" cy="552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95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B60C2-F897-4E72-8F6D-63964711D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2" t="7234" r="28077" b="7517"/>
          <a:stretch/>
        </p:blipFill>
        <p:spPr>
          <a:xfrm>
            <a:off x="178339" y="184825"/>
            <a:ext cx="5233481" cy="5846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57952-45C4-4032-A5F8-FC043E42C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7" t="25106" r="14614" b="3830"/>
          <a:stretch/>
        </p:blipFill>
        <p:spPr>
          <a:xfrm>
            <a:off x="3103123" y="2096586"/>
            <a:ext cx="8793805" cy="45279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9B01E-4F49-4603-B457-177AF445F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560" y="540023"/>
            <a:ext cx="169568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# OF EMERGENCIES per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B73B1-9E51-456F-A39E-F33EDB05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32" y="818551"/>
            <a:ext cx="10739535" cy="57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8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WHY SO MANY N/A TYPED SHIPS?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90B7E-E62B-4EA1-A1C2-C49FBE935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1" r="50001"/>
          <a:stretch/>
        </p:blipFill>
        <p:spPr>
          <a:xfrm>
            <a:off x="6553882" y="970450"/>
            <a:ext cx="2732016" cy="526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D3A52-279F-4351-B561-0B898E88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1" y="1206528"/>
            <a:ext cx="5372549" cy="428556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102CE2C-65AD-4803-AE62-2F8AC0649C6E}"/>
              </a:ext>
            </a:extLst>
          </p:cNvPr>
          <p:cNvSpPr/>
          <p:nvPr/>
        </p:nvSpPr>
        <p:spPr>
          <a:xfrm>
            <a:off x="9556039" y="2831478"/>
            <a:ext cx="2370390" cy="1035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N/A type message reported invalid positions.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264F9D-F242-4D53-BE5C-E13D4E0CA814}"/>
              </a:ext>
            </a:extLst>
          </p:cNvPr>
          <p:cNvSpPr/>
          <p:nvPr/>
        </p:nvSpPr>
        <p:spPr>
          <a:xfrm>
            <a:off x="1209601" y="5728171"/>
            <a:ext cx="3484490" cy="810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likely, that these represent transponder errors.</a:t>
            </a:r>
          </a:p>
        </p:txBody>
      </p:sp>
    </p:spTree>
    <p:extLst>
      <p:ext uri="{BB962C8B-B14F-4D97-AF65-F5344CB8AC3E}">
        <p14:creationId xmlns:p14="http://schemas.microsoft.com/office/powerpoint/2010/main" val="380341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77779"/>
          </a:xfrm>
        </p:spPr>
        <p:txBody>
          <a:bodyPr/>
          <a:lstStyle/>
          <a:p>
            <a:r>
              <a:rPr lang="en-US" dirty="0" smtClean="0"/>
              <a:t>Data: </a:t>
            </a:r>
            <a:r>
              <a:rPr lang="en-US" dirty="0" smtClean="0">
                <a:hlinkClick r:id="rId2"/>
              </a:rPr>
              <a:t>https://marinecadastre.gov/ais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347" y="830179"/>
            <a:ext cx="4957011" cy="4961021"/>
          </a:xfrm>
        </p:spPr>
        <p:txBody>
          <a:bodyPr/>
          <a:lstStyle/>
          <a:p>
            <a:r>
              <a:rPr lang="en-US" dirty="0"/>
              <a:t>AIS Vessel Traffic Data Collected by US Coast Guard</a:t>
            </a:r>
          </a:p>
          <a:p>
            <a:r>
              <a:rPr lang="en-US" dirty="0" smtClean="0"/>
              <a:t>2009-2017 </a:t>
            </a:r>
            <a:r>
              <a:rPr lang="en-US" dirty="0"/>
              <a:t>down sampled per minute</a:t>
            </a:r>
          </a:p>
          <a:p>
            <a:r>
              <a:rPr lang="en-US" dirty="0"/>
              <a:t>Zones 18, 19 – Northeastern </a:t>
            </a:r>
            <a:r>
              <a:rPr lang="en-US" dirty="0" smtClean="0"/>
              <a:t>US Coast</a:t>
            </a:r>
          </a:p>
          <a:p>
            <a:r>
              <a:rPr lang="en-US" dirty="0" smtClean="0"/>
              <a:t>216 Files: CSV + </a:t>
            </a:r>
            <a:r>
              <a:rPr lang="en-US" dirty="0" err="1" smtClean="0"/>
              <a:t>ArcGis</a:t>
            </a:r>
            <a:r>
              <a:rPr lang="en-US" dirty="0" smtClean="0"/>
              <a:t> Database Format</a:t>
            </a:r>
            <a:endParaRPr lang="en-US" dirty="0"/>
          </a:p>
          <a:p>
            <a:r>
              <a:rPr lang="en-US" dirty="0" smtClean="0"/>
              <a:t>91.2 </a:t>
            </a:r>
            <a:r>
              <a:rPr lang="en-US" dirty="0" err="1" smtClean="0"/>
              <a:t>gb</a:t>
            </a:r>
            <a:r>
              <a:rPr lang="en-US" dirty="0" smtClean="0"/>
              <a:t> zipped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63" y="1118937"/>
            <a:ext cx="6819781" cy="52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6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607863" cy="970450"/>
          </a:xfrm>
        </p:spPr>
        <p:txBody>
          <a:bodyPr>
            <a:normAutofit/>
          </a:bodyPr>
          <a:lstStyle/>
          <a:p>
            <a:r>
              <a:rPr lang="en-US" dirty="0"/>
              <a:t>Min reported speed (n/a types vs everyone else)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F07AA-A8C7-45FE-B93F-EA96FBEE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14" y="970450"/>
            <a:ext cx="10997967" cy="56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6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584977" cy="970450"/>
          </a:xfrm>
        </p:spPr>
        <p:txBody>
          <a:bodyPr>
            <a:normAutofit/>
          </a:bodyPr>
          <a:lstStyle/>
          <a:p>
            <a:r>
              <a:rPr lang="en-US" dirty="0"/>
              <a:t># OF EMERGENCIES per year (N/A TYPES REMOVED)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ED9F0-5472-4623-A2BF-317FDFF3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05" y="970450"/>
            <a:ext cx="11010122" cy="56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9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EMERGENCY cases per ship type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74359F-113E-4B70-B35F-C667975B0C04}"/>
              </a:ext>
            </a:extLst>
          </p:cNvPr>
          <p:cNvSpPr/>
          <p:nvPr/>
        </p:nvSpPr>
        <p:spPr>
          <a:xfrm>
            <a:off x="4833989" y="2171862"/>
            <a:ext cx="2346986" cy="1761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MOVING SHIPS &amp; TYPE N/A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D36F3-BB8F-428D-BF51-46F858EA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240" y="4815077"/>
            <a:ext cx="1409897" cy="169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EA22D-02BE-400F-A8FE-166FDD8A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25" y="5191368"/>
            <a:ext cx="1333686" cy="1505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D8A1F-DBA7-4F95-A366-34F72E191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146" y="5191368"/>
            <a:ext cx="1333686" cy="1314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1F59B-2D2E-4E8D-B3AC-549B68FF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70" y="1278274"/>
            <a:ext cx="4505954" cy="36064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13FDF-64EC-4AD5-BB09-CD8BA86BC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540" y="1278274"/>
            <a:ext cx="450595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17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HEAT MAP OF emergency data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6193C2-5A2E-4528-AC57-643CD5A81C63}"/>
              </a:ext>
            </a:extLst>
          </p:cNvPr>
          <p:cNvSpPr/>
          <p:nvPr/>
        </p:nvSpPr>
        <p:spPr>
          <a:xfrm>
            <a:off x="4973823" y="2957165"/>
            <a:ext cx="2153740" cy="1149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MOVING 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2D25E-D8D0-4BF5-8BF7-89E27799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1" y="874352"/>
            <a:ext cx="4198093" cy="5757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C11B0-CB0F-4765-8943-5EA89658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962" y="874352"/>
            <a:ext cx="4389375" cy="56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5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719" y="200527"/>
            <a:ext cx="9905998" cy="834189"/>
          </a:xfrm>
        </p:spPr>
        <p:txBody>
          <a:bodyPr/>
          <a:lstStyle/>
          <a:p>
            <a:r>
              <a:rPr lang="en-US" dirty="0" smtClean="0"/>
              <a:t>Next?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59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# OF Aground messages per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6DA2E-97E4-4035-9395-6EB7A775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35" y="872455"/>
            <a:ext cx="10782530" cy="57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3 ships caused summer 2010 spike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B2267-2153-467E-B07C-5E5E8F86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17" y="970450"/>
            <a:ext cx="9932565" cy="5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867414" cy="970450"/>
          </a:xfrm>
        </p:spPr>
        <p:txBody>
          <a:bodyPr>
            <a:normAutofit/>
          </a:bodyPr>
          <a:lstStyle/>
          <a:p>
            <a:r>
              <a:rPr lang="en-US" dirty="0"/>
              <a:t>3 ships caused majority of 2010 aground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7E7BD-055B-440D-B318-DE94B54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5" t="24465" r="24271" b="24404"/>
          <a:stretch/>
        </p:blipFill>
        <p:spPr>
          <a:xfrm>
            <a:off x="8151093" y="1622278"/>
            <a:ext cx="3772459" cy="376345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464AE-FDBC-4FD9-ADB6-9F139B910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1073791"/>
            <a:ext cx="6671280" cy="54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6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3A7889-6043-4D50-A782-3F7490A5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95" t="4506" r="7687" b="4805"/>
          <a:stretch/>
        </p:blipFill>
        <p:spPr>
          <a:xfrm>
            <a:off x="5715499" y="1695114"/>
            <a:ext cx="6341935" cy="40564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567B4D-53C6-4475-9122-05BFB471F8F3}"/>
              </a:ext>
            </a:extLst>
          </p:cNvPr>
          <p:cNvGrpSpPr/>
          <p:nvPr/>
        </p:nvGrpSpPr>
        <p:grpSpPr>
          <a:xfrm>
            <a:off x="134565" y="4387175"/>
            <a:ext cx="5517755" cy="2176632"/>
            <a:chOff x="134565" y="4387175"/>
            <a:chExt cx="5517755" cy="21766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EB209B-3B20-4FE5-A935-8B289D332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678" r="2712" b="13900"/>
            <a:stretch/>
          </p:blipFill>
          <p:spPr>
            <a:xfrm>
              <a:off x="134565" y="4387175"/>
              <a:ext cx="5517755" cy="2176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AB5B53-C366-4759-B2ED-67CBA4833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5650" y="5866753"/>
              <a:ext cx="1333686" cy="55252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AC8E3-6067-44CA-93E9-07ADF3187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243" y="830190"/>
            <a:ext cx="1524213" cy="5525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8604E2-4055-4152-A5E1-DA1CEC6766F0}"/>
              </a:ext>
            </a:extLst>
          </p:cNvPr>
          <p:cNvGrpSpPr/>
          <p:nvPr/>
        </p:nvGrpSpPr>
        <p:grpSpPr>
          <a:xfrm>
            <a:off x="134566" y="294194"/>
            <a:ext cx="6089515" cy="3287949"/>
            <a:chOff x="134566" y="294194"/>
            <a:chExt cx="6089515" cy="32879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29E96F-B24D-4DBA-8E27-9602151E1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994" t="26918" r="33058" b="18716"/>
            <a:stretch/>
          </p:blipFill>
          <p:spPr>
            <a:xfrm>
              <a:off x="134566" y="294194"/>
              <a:ext cx="6089515" cy="32879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B8ABE8-541F-4D97-9A43-1F8DFBFE2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0698"/>
            <a:stretch/>
          </p:blipFill>
          <p:spPr>
            <a:xfrm>
              <a:off x="263771" y="380481"/>
              <a:ext cx="524170" cy="131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65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2 ships caused summer 2016 spike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E878-6DBF-451F-9AE5-E9F400DD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113062"/>
            <a:ext cx="10643666" cy="5379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9B4BE-8573-401D-8EEF-4675CF9E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077" y="5468674"/>
            <a:ext cx="1409897" cy="5525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48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808690" cy="970450"/>
          </a:xfrm>
        </p:spPr>
        <p:txBody>
          <a:bodyPr>
            <a:normAutofit/>
          </a:bodyPr>
          <a:lstStyle/>
          <a:p>
            <a:r>
              <a:rPr lang="en-US" dirty="0"/>
              <a:t>2 ships caused majority of 2016 aground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7ECD5-38D4-4B9B-8EE9-A77EBE861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79" t="18946" r="21929" b="23149"/>
          <a:stretch/>
        </p:blipFill>
        <p:spPr>
          <a:xfrm>
            <a:off x="8597644" y="1841485"/>
            <a:ext cx="3004330" cy="317503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48CB8-DCC1-4BA5-8BD4-1120EF56F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895075"/>
            <a:ext cx="7092367" cy="58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B0F0-FA72-4370-ABC5-62CB98712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/>
          <a:lstStyle/>
          <a:p>
            <a:r>
              <a:rPr lang="en-US" dirty="0"/>
              <a:t>Summer 2016: Cargo Ship “Whitefish Bay”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EB6388-9B7D-440E-A9C0-50251CC047F5}"/>
              </a:ext>
            </a:extLst>
          </p:cNvPr>
          <p:cNvGrpSpPr/>
          <p:nvPr/>
        </p:nvGrpSpPr>
        <p:grpSpPr>
          <a:xfrm>
            <a:off x="222834" y="805344"/>
            <a:ext cx="8526884" cy="4479720"/>
            <a:chOff x="1573462" y="1031846"/>
            <a:chExt cx="8526884" cy="44797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62EC9E-99E2-4C5B-985F-B19289819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5" t="7021" r="12133" b="6953"/>
            <a:stretch/>
          </p:blipFill>
          <p:spPr>
            <a:xfrm>
              <a:off x="1573462" y="1031846"/>
              <a:ext cx="8526884" cy="44797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C9D5E2-8DDA-4A90-A26F-436BBC70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7696" y="1127554"/>
              <a:ext cx="1222457" cy="437759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7F4AAC-345A-41DC-89F3-83C7C7A9918A}"/>
              </a:ext>
            </a:extLst>
          </p:cNvPr>
          <p:cNvGrpSpPr/>
          <p:nvPr/>
        </p:nvGrpSpPr>
        <p:grpSpPr>
          <a:xfrm>
            <a:off x="6082821" y="3238150"/>
            <a:ext cx="5946991" cy="3493303"/>
            <a:chOff x="6082821" y="3238150"/>
            <a:chExt cx="5946991" cy="34933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AD4EC7-1862-4470-9913-CCB13C469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94" t="2906" r="8555" b="3761"/>
            <a:stretch/>
          </p:blipFill>
          <p:spPr>
            <a:xfrm>
              <a:off x="6082821" y="3238150"/>
              <a:ext cx="5946991" cy="3493303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3D932F-2B90-4447-9689-D04B8624B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6038" y="6071034"/>
              <a:ext cx="1333686" cy="55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107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4835</TotalTime>
  <Words>204</Words>
  <Application>Microsoft Office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Mesh</vt:lpstr>
      <vt:lpstr>SHIPS RUN AGROUND</vt:lpstr>
      <vt:lpstr>Data: https://marinecadastre.gov/ais </vt:lpstr>
      <vt:lpstr># OF Aground messages per year</vt:lpstr>
      <vt:lpstr>3 ships caused summer 2010 spike</vt:lpstr>
      <vt:lpstr>3 ships caused majority of 2010 aground cases</vt:lpstr>
      <vt:lpstr>PowerPoint Presentation</vt:lpstr>
      <vt:lpstr>2 ships caused summer 2016 spike</vt:lpstr>
      <vt:lpstr>2 ships caused majority of 2016 aground cases</vt:lpstr>
      <vt:lpstr>Summer 2016: Cargo Ship “Whitefish Bay”</vt:lpstr>
      <vt:lpstr>Summer 2016: “LADY HELEN”</vt:lpstr>
      <vt:lpstr># OF Aground INCIDENTS per year</vt:lpstr>
      <vt:lpstr>Aground cases per ship type</vt:lpstr>
      <vt:lpstr>HEAT MAP OF AGROUND data</vt:lpstr>
      <vt:lpstr>SHIP EMERGENCIES</vt:lpstr>
      <vt:lpstr># OF EMERGENCY messages per year</vt:lpstr>
      <vt:lpstr>2 ships caused SPRING 2009 spike</vt:lpstr>
      <vt:lpstr>PowerPoint Presentation</vt:lpstr>
      <vt:lpstr># OF EMERGENCIES per year</vt:lpstr>
      <vt:lpstr>WHY SO MANY N/A TYPED SHIPS?</vt:lpstr>
      <vt:lpstr>Min reported speed (n/a types vs everyone else)</vt:lpstr>
      <vt:lpstr># OF EMERGENCIES per year (N/A TYPES REMOVED)</vt:lpstr>
      <vt:lpstr>EMERGENCY cases per ship type</vt:lpstr>
      <vt:lpstr>HEAT MAP OF emergency data</vt:lpstr>
      <vt:lpstr>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Snouffer</dc:creator>
  <cp:lastModifiedBy>AFMS User</cp:lastModifiedBy>
  <cp:revision>66</cp:revision>
  <dcterms:created xsi:type="dcterms:W3CDTF">2019-03-23T17:58:06Z</dcterms:created>
  <dcterms:modified xsi:type="dcterms:W3CDTF">2019-04-04T20:22:13Z</dcterms:modified>
</cp:coreProperties>
</file>